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6" r:id="rId3"/>
  </p:sldMasterIdLst>
  <p:notesMasterIdLst>
    <p:notesMasterId r:id="rId17"/>
  </p:notesMasterIdLst>
  <p:sldIdLst>
    <p:sldId id="272" r:id="rId4"/>
    <p:sldId id="257" r:id="rId5"/>
    <p:sldId id="259" r:id="rId6"/>
    <p:sldId id="260" r:id="rId7"/>
    <p:sldId id="261" r:id="rId8"/>
    <p:sldId id="262" r:id="rId9"/>
    <p:sldId id="269" r:id="rId10"/>
    <p:sldId id="270" r:id="rId11"/>
    <p:sldId id="263" r:id="rId12"/>
    <p:sldId id="264" r:id="rId13"/>
    <p:sldId id="265" r:id="rId14"/>
    <p:sldId id="274"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5" d="100"/>
          <a:sy n="65" d="100"/>
        </p:scale>
        <p:origin x="-14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1FDCF3-5A30-4F38-B1E1-D0485DC53C8E}" type="datetimeFigureOut">
              <a:rPr lang="en-US" smtClean="0"/>
              <a:pPr/>
              <a:t>5/6/2019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3B91A5-9FAF-4FD4-8A88-E606074C4B47}" type="slidenum">
              <a:rPr lang="en-US" smtClean="0"/>
              <a:pPr/>
              <a:t>‹#›</a:t>
            </a:fld>
            <a:endParaRPr lang="en-US"/>
          </a:p>
        </p:txBody>
      </p:sp>
    </p:spTree>
    <p:extLst>
      <p:ext uri="{BB962C8B-B14F-4D97-AF65-F5344CB8AC3E}">
        <p14:creationId xmlns:p14="http://schemas.microsoft.com/office/powerpoint/2010/main" val="2080276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30611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Youth Mappers in a meeting with Africa RISING Team</a:t>
            </a:r>
            <a:r>
              <a:rPr lang="en-US" baseline="0" dirty="0" smtClean="0"/>
              <a:t> in Tamale, upon their arrival on 18</a:t>
            </a:r>
            <a:r>
              <a:rPr lang="en-US" baseline="30000" dirty="0" smtClean="0"/>
              <a:t>th</a:t>
            </a:r>
            <a:r>
              <a:rPr lang="en-US" baseline="0" dirty="0" smtClean="0"/>
              <a:t> </a:t>
            </a:r>
            <a:r>
              <a:rPr lang="en-US" baseline="0" dirty="0" err="1" smtClean="0"/>
              <a:t>Febraury</a:t>
            </a:r>
            <a:r>
              <a:rPr lang="en-US" baseline="0" dirty="0" smtClean="0"/>
              <a:t> 2019.</a:t>
            </a:r>
            <a:endParaRPr lang="en-US" dirty="0"/>
          </a:p>
        </p:txBody>
      </p:sp>
      <p:sp>
        <p:nvSpPr>
          <p:cNvPr id="4" name="Slide Number Placeholder 3"/>
          <p:cNvSpPr>
            <a:spLocks noGrp="1"/>
          </p:cNvSpPr>
          <p:nvPr>
            <p:ph type="sldNum" sz="quarter" idx="10"/>
          </p:nvPr>
        </p:nvSpPr>
        <p:spPr/>
        <p:txBody>
          <a:bodyPr/>
          <a:lstStyle/>
          <a:p>
            <a:fld id="{093B91A5-9FAF-4FD4-8A88-E606074C4B47}" type="slidenum">
              <a:rPr lang="en-US" smtClean="0"/>
              <a:pPr/>
              <a:t>3</a:t>
            </a:fld>
            <a:endParaRPr lang="en-US"/>
          </a:p>
        </p:txBody>
      </p:sp>
    </p:spTree>
    <p:extLst>
      <p:ext uri="{BB962C8B-B14F-4D97-AF65-F5344CB8AC3E}">
        <p14:creationId xmlns:p14="http://schemas.microsoft.com/office/powerpoint/2010/main" val="3742769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cid:image001.png@01D16D8C.9C905A10" TargetMode="External"/><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1.png"/><Relationship Id="rId4" Type="http://schemas.openxmlformats.org/officeDocument/2006/relationships/image" Target="../media/image4.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202A09A-BFA1-4DA9-A4E9-299B0C7FFA69}"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353906539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02A09A-BFA1-4DA9-A4E9-299B0C7FFA69}"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193323469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02A09A-BFA1-4DA9-A4E9-299B0C7FFA69}"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70519971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For charts use this style </a:t>
            </a:r>
          </a:p>
        </p:txBody>
      </p:sp>
    </p:spTree>
    <p:extLst>
      <p:ext uri="{BB962C8B-B14F-4D97-AF65-F5344CB8AC3E}">
        <p14:creationId xmlns:p14="http://schemas.microsoft.com/office/powerpoint/2010/main" val="3891574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a:t>Insert picture</a:t>
            </a:r>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4147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631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6"/>
          <p:cNvSpPr txBox="1">
            <a:spLocks noChangeArrowheads="1"/>
          </p:cNvSpPr>
          <p:nvPr userDrawn="1"/>
        </p:nvSpPr>
        <p:spPr bwMode="auto">
          <a:xfrm>
            <a:off x="1827345"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buClr>
                <a:srgbClr val="5F0500"/>
              </a:buClr>
              <a:defRPr/>
            </a:pPr>
            <a:r>
              <a:rPr lang="en-GB" sz="1000" dirty="0">
                <a:solidFill>
                  <a:prstClr val="black"/>
                </a:solidFill>
                <a:latin typeface="Calibri"/>
              </a:rPr>
              <a:t>This presentation is licensed for use under the Creative Commons Attribution 4.0 International Licence.</a:t>
            </a:r>
            <a:endParaRPr lang="en-US" sz="1000" dirty="0">
              <a:solidFill>
                <a:prstClr val="black"/>
              </a:solidFill>
              <a:latin typeface="Calibri"/>
            </a:endParaRPr>
          </a:p>
        </p:txBody>
      </p:sp>
      <p:pic>
        <p:nvPicPr>
          <p:cNvPr id="16" name="Picture 15" descr="cc-by 88x31.png"/>
          <p:cNvPicPr/>
          <p:nvPr userDrawn="1"/>
        </p:nvPicPr>
        <p:blipFill>
          <a:blip r:embed="rId6" r:link="rId7">
            <a:extLst>
              <a:ext uri="{28A0092B-C50C-407E-A947-70E740481C1C}">
                <a14:useLocalDpi xmlns:a14="http://schemas.microsoft.com/office/drawing/2010/main" val="0"/>
              </a:ext>
            </a:extLst>
          </a:blip>
          <a:srcRect/>
          <a:stretch>
            <a:fillRect/>
          </a:stretch>
        </p:blipFill>
        <p:spPr bwMode="auto">
          <a:xfrm>
            <a:off x="1240605" y="6569511"/>
            <a:ext cx="586740" cy="207645"/>
          </a:xfrm>
          <a:prstGeom prst="rect">
            <a:avLst/>
          </a:prstGeom>
          <a:noFill/>
          <a:ln>
            <a:noFill/>
          </a:ln>
        </p:spPr>
      </p:pic>
    </p:spTree>
    <p:extLst>
      <p:ext uri="{BB962C8B-B14F-4D97-AF65-F5344CB8AC3E}">
        <p14:creationId xmlns:p14="http://schemas.microsoft.com/office/powerpoint/2010/main" val="3426566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rgbClr val="5F0500"/>
                </a:buClr>
                <a:defRPr/>
              </a:pPr>
              <a:r>
                <a:rPr lang="en-US" sz="900" i="1" dirty="0">
                  <a:solidFill>
                    <a:prstClr val="black"/>
                  </a:solidFill>
                  <a:latin typeface="Calibri"/>
                </a:rPr>
                <a:t>The presentation has a Creative Commons </a:t>
              </a:r>
              <a:r>
                <a:rPr lang="en-US" sz="900" i="1" dirty="0" err="1">
                  <a:solidFill>
                    <a:prstClr val="black"/>
                  </a:solidFill>
                  <a:latin typeface="Calibri"/>
                </a:rPr>
                <a:t>licence</a:t>
              </a:r>
              <a:r>
                <a:rPr lang="en-US" sz="900" i="1" dirty="0">
                  <a:solidFill>
                    <a:prstClr val="black"/>
                  </a:solidFill>
                  <a:latin typeface="Calibri"/>
                </a:rPr>
                <a:t>. You are free to re-use or distribute this work, provided credit is given to ILRI.</a:t>
              </a:r>
              <a:endParaRPr lang="en-US" sz="900" dirty="0">
                <a:solidFill>
                  <a:prstClr val="black"/>
                </a:solidFill>
                <a:latin typeface="Calibri"/>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1014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a:t>Title of presentation here</a:t>
            </a:r>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a:t>Name(s) of presenter(s)</a:t>
            </a:r>
            <a:br>
              <a:rPr lang="en-US" dirty="0"/>
            </a:br>
            <a:r>
              <a:rPr lang="en-US" dirty="0"/>
              <a:t>Organizational affiliation</a:t>
            </a:r>
            <a:br>
              <a:rPr lang="en-US" dirty="0"/>
            </a:br>
            <a:r>
              <a:rPr lang="en-US" dirty="0"/>
              <a:t>Event name, place and dates</a:t>
            </a:r>
          </a:p>
        </p:txBody>
      </p:sp>
      <p:pic>
        <p:nvPicPr>
          <p:cNvPr id="6"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37725" y="5907790"/>
            <a:ext cx="5848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2522913"/>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a:t>Title</a:t>
            </a:r>
          </a:p>
        </p:txBody>
      </p:sp>
      <p:pic>
        <p:nvPicPr>
          <p:cNvPr id="4"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31484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a:t>For graphs</a:t>
            </a:r>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print"/>
            <a:stretch>
              <a:fillRect/>
            </a:stretch>
          </a:blipFill>
        </p:spPr>
        <p:txBody>
          <a:bodyPr/>
          <a:lstStyle>
            <a:lvl1pPr marL="114300" indent="0">
              <a:buNone/>
              <a:defRPr/>
            </a:lvl1pPr>
          </a:lstStyle>
          <a:p>
            <a:r>
              <a:rPr lang="en-US" dirty="0"/>
              <a:t> </a:t>
            </a:r>
          </a:p>
        </p:txBody>
      </p:sp>
    </p:spTree>
    <p:extLst>
      <p:ext uri="{BB962C8B-B14F-4D97-AF65-F5344CB8AC3E}">
        <p14:creationId xmlns:p14="http://schemas.microsoft.com/office/powerpoint/2010/main" val="9931281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02A09A-BFA1-4DA9-A4E9-299B0C7FFA69}"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2719495768"/>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26834116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40611390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E0E8873A-393D-408D-AA67-85D76FCDD1AA}" type="datetimeFigureOut">
              <a:rPr lang="en-US" smtClean="0">
                <a:solidFill>
                  <a:prstClr val="black"/>
                </a:solidFill>
              </a:rPr>
              <a:pPr/>
              <a:t>5/6/2019</a:t>
            </a:fld>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FC285E3-3736-4797-AF53-E5E38917DF1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341705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02A09A-BFA1-4DA9-A4E9-299B0C7FFA69}" type="datetimeFigureOut">
              <a:rPr lang="en-US" smtClean="0"/>
              <a:pPr/>
              <a:t>5/6/2019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333278546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202A09A-BFA1-4DA9-A4E9-299B0C7FFA69}"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186501643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202A09A-BFA1-4DA9-A4E9-299B0C7FFA69}" type="datetimeFigureOut">
              <a:rPr lang="en-US" smtClean="0"/>
              <a:pPr/>
              <a:t>5/6/2019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99037094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202A09A-BFA1-4DA9-A4E9-299B0C7FFA69}" type="datetimeFigureOut">
              <a:rPr lang="en-US" smtClean="0"/>
              <a:pPr/>
              <a:t>5/6/2019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316109667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02A09A-BFA1-4DA9-A4E9-299B0C7FFA69}" type="datetimeFigureOut">
              <a:rPr lang="en-US" smtClean="0"/>
              <a:pPr/>
              <a:t>5/6/2019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191302829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2A09A-BFA1-4DA9-A4E9-299B0C7FFA69}"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180014509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02A09A-BFA1-4DA9-A4E9-299B0C7FFA69}" type="datetimeFigureOut">
              <a:rPr lang="en-US" smtClean="0"/>
              <a:pPr/>
              <a:t>5/6/2019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90F3E2-DA62-4EF8-9348-704E7728A149}" type="slidenum">
              <a:rPr lang="en-US" smtClean="0"/>
              <a:pPr/>
              <a:t>‹#›</a:t>
            </a:fld>
            <a:endParaRPr lang="en-US"/>
          </a:p>
        </p:txBody>
      </p:sp>
    </p:spTree>
    <p:extLst>
      <p:ext uri="{BB962C8B-B14F-4D97-AF65-F5344CB8AC3E}">
        <p14:creationId xmlns:p14="http://schemas.microsoft.com/office/powerpoint/2010/main" val="380628468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02A09A-BFA1-4DA9-A4E9-299B0C7FFA69}" type="datetimeFigureOut">
              <a:rPr lang="en-US" smtClean="0"/>
              <a:pPr/>
              <a:t>5/6/2019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90F3E2-DA62-4EF8-9348-704E7728A149}" type="slidenum">
              <a:rPr lang="en-US" smtClean="0"/>
              <a:pPr/>
              <a:t>‹#›</a:t>
            </a:fld>
            <a:endParaRPr lang="en-US"/>
          </a:p>
        </p:txBody>
      </p:sp>
    </p:spTree>
    <p:extLst>
      <p:ext uri="{BB962C8B-B14F-4D97-AF65-F5344CB8AC3E}">
        <p14:creationId xmlns:p14="http://schemas.microsoft.com/office/powerpoint/2010/main" val="12939537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Insert picture</a:t>
            </a:r>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000761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0531829"/>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Lst>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143000" y="1219200"/>
            <a:ext cx="7124700" cy="2209800"/>
          </a:xfrm>
        </p:spPr>
        <p:txBody>
          <a:bodyPr/>
          <a:lstStyle/>
          <a:p>
            <a:r>
              <a:rPr lang="en-US" sz="4000" dirty="0" smtClean="0"/>
              <a:t>PHOTO REPORT ON YOUTH </a:t>
            </a:r>
            <a:r>
              <a:rPr lang="en-US" sz="4000" dirty="0"/>
              <a:t>MAPPERS ON AFRICA RISING PROGRAM</a:t>
            </a:r>
            <a:endParaRPr lang="en-US" sz="4000" dirty="0"/>
          </a:p>
        </p:txBody>
      </p:sp>
      <p:sp>
        <p:nvSpPr>
          <p:cNvPr id="3" name="Text Placeholder 2"/>
          <p:cNvSpPr>
            <a:spLocks noGrp="1"/>
          </p:cNvSpPr>
          <p:nvPr>
            <p:ph type="body" sz="quarter" idx="12"/>
          </p:nvPr>
        </p:nvSpPr>
        <p:spPr/>
        <p:txBody>
          <a:bodyPr/>
          <a:lstStyle/>
          <a:p>
            <a:r>
              <a:rPr lang="en-US" dirty="0" smtClean="0"/>
              <a:t>Northern, Upper East and West regions</a:t>
            </a:r>
          </a:p>
          <a:p>
            <a:r>
              <a:rPr lang="en-US" dirty="0" smtClean="0"/>
              <a:t>18 – 27 February 2019</a:t>
            </a:r>
            <a:endParaRPr lang="en-US" dirty="0"/>
          </a:p>
        </p:txBody>
      </p:sp>
    </p:spTree>
    <p:extLst>
      <p:ext uri="{BB962C8B-B14F-4D97-AF65-F5344CB8AC3E}">
        <p14:creationId xmlns:p14="http://schemas.microsoft.com/office/powerpoint/2010/main" val="475532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743200"/>
            <a:ext cx="8458200" cy="1569660"/>
          </a:xfrm>
          <a:prstGeom prst="rect">
            <a:avLst/>
          </a:prstGeom>
          <a:noFill/>
        </p:spPr>
        <p:txBody>
          <a:bodyPr wrap="square" rtlCol="0">
            <a:spAutoFit/>
          </a:bodyPr>
          <a:lstStyle/>
          <a:p>
            <a:pPr algn="just"/>
            <a:r>
              <a:rPr lang="en-US" sz="4800" dirty="0" smtClean="0"/>
              <a:t>Taking the perimeter of farmers field in the various regions </a:t>
            </a:r>
            <a:endParaRPr lang="en-US" sz="4800" dirty="0"/>
          </a:p>
        </p:txBody>
      </p:sp>
      <p:pic>
        <p:nvPicPr>
          <p:cNvPr id="7175" name="Picture 7" descr="C:\Users\ALarbi\Desktop\MINA OBYA - IITA\YOUTH MAPPERS PROGRAMME\IITA\IMG_333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6555" y="0"/>
            <a:ext cx="4207445" cy="28066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IITA AFRICA\Desktop\1. PICTURE STORY\IITA\IMG_3339.jpg"/>
          <p:cNvPicPr>
            <a:picLocks noChangeAspect="1" noChangeArrowheads="1"/>
          </p:cNvPicPr>
          <p:nvPr/>
        </p:nvPicPr>
        <p:blipFill>
          <a:blip r:embed="rId3" cstate="print"/>
          <a:srcRect/>
          <a:stretch>
            <a:fillRect/>
          </a:stretch>
        </p:blipFill>
        <p:spPr bwMode="auto">
          <a:xfrm>
            <a:off x="0" y="4162320"/>
            <a:ext cx="4043520" cy="2695680"/>
          </a:xfrm>
          <a:prstGeom prst="rect">
            <a:avLst/>
          </a:prstGeom>
          <a:noFill/>
        </p:spPr>
      </p:pic>
      <p:pic>
        <p:nvPicPr>
          <p:cNvPr id="1027" name="Picture 3" descr="C:\Users\IITA AFRICA\Desktop\1. PICTURE STORY\IITA\IMG_3344.jpg"/>
          <p:cNvPicPr>
            <a:picLocks noChangeAspect="1" noChangeArrowheads="1"/>
          </p:cNvPicPr>
          <p:nvPr/>
        </p:nvPicPr>
        <p:blipFill>
          <a:blip r:embed="rId4" cstate="print"/>
          <a:srcRect/>
          <a:stretch>
            <a:fillRect/>
          </a:stretch>
        </p:blipFill>
        <p:spPr bwMode="auto">
          <a:xfrm>
            <a:off x="5038272" y="4120848"/>
            <a:ext cx="4105728" cy="2737152"/>
          </a:xfrm>
          <a:prstGeom prst="rect">
            <a:avLst/>
          </a:prstGeom>
          <a:noFill/>
        </p:spPr>
      </p:pic>
      <p:pic>
        <p:nvPicPr>
          <p:cNvPr id="1028" name="Picture 4" descr="C:\Users\IITA AFRICA\Desktop\1. PICTURE STORY\IITA\IMG_3373.jpg"/>
          <p:cNvPicPr>
            <a:picLocks noChangeAspect="1" noChangeArrowheads="1"/>
          </p:cNvPicPr>
          <p:nvPr/>
        </p:nvPicPr>
        <p:blipFill>
          <a:blip r:embed="rId5" cstate="print"/>
          <a:stretch>
            <a:fillRect/>
          </a:stretch>
        </p:blipFill>
        <p:spPr bwMode="auto">
          <a:xfrm>
            <a:off x="0" y="0"/>
            <a:ext cx="4292352" cy="2861568"/>
          </a:xfrm>
          <a:prstGeom prst="rect">
            <a:avLst/>
          </a:prstGeom>
          <a:noFill/>
        </p:spPr>
      </p:pic>
    </p:spTree>
    <p:extLst>
      <p:ext uri="{BB962C8B-B14F-4D97-AF65-F5344CB8AC3E}">
        <p14:creationId xmlns:p14="http://schemas.microsoft.com/office/powerpoint/2010/main" val="3090762376"/>
      </p:ext>
    </p:extLst>
  </p:cSld>
  <p:clrMapOvr>
    <a:masterClrMapping/>
  </p:clrMapOvr>
  <p:transition>
    <p:pull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953000" y="0"/>
            <a:ext cx="4191000" cy="3477875"/>
          </a:xfrm>
          <a:prstGeom prst="rect">
            <a:avLst/>
          </a:prstGeom>
          <a:noFill/>
        </p:spPr>
        <p:txBody>
          <a:bodyPr wrap="square" rtlCol="0">
            <a:spAutoFit/>
          </a:bodyPr>
          <a:lstStyle/>
          <a:p>
            <a:pPr algn="just"/>
            <a:r>
              <a:rPr lang="en-US" sz="4400" dirty="0" smtClean="0"/>
              <a:t>YouthMappers having a debrief session after field work  at hotel premises </a:t>
            </a:r>
            <a:endParaRPr lang="en-US" sz="4400" dirty="0"/>
          </a:p>
        </p:txBody>
      </p:sp>
      <p:pic>
        <p:nvPicPr>
          <p:cNvPr id="2052" name="Picture 4" descr="C:\Users\IITA AFRICA\Desktop\1. PICTURE STORY\IITA\IMG_3654.jpg"/>
          <p:cNvPicPr>
            <a:picLocks noChangeAspect="1" noChangeArrowheads="1"/>
          </p:cNvPicPr>
          <p:nvPr/>
        </p:nvPicPr>
        <p:blipFill>
          <a:blip r:embed="rId2" cstate="print"/>
          <a:srcRect/>
          <a:stretch>
            <a:fillRect/>
          </a:stretch>
        </p:blipFill>
        <p:spPr bwMode="auto">
          <a:xfrm>
            <a:off x="0" y="2"/>
            <a:ext cx="4898258" cy="3265505"/>
          </a:xfrm>
          <a:prstGeom prst="rect">
            <a:avLst/>
          </a:prstGeom>
          <a:noFill/>
        </p:spPr>
      </p:pic>
      <p:pic>
        <p:nvPicPr>
          <p:cNvPr id="2054" name="Picture 6" descr="C:\Users\IITA AFRICA\Desktop\1. PICTURE STORY\Youth Mappers Field Photos\DSC02753.JPG"/>
          <p:cNvPicPr>
            <a:picLocks noChangeAspect="1" noChangeArrowheads="1"/>
          </p:cNvPicPr>
          <p:nvPr/>
        </p:nvPicPr>
        <p:blipFill>
          <a:blip r:embed="rId3" cstate="print"/>
          <a:srcRect/>
          <a:stretch>
            <a:fillRect/>
          </a:stretch>
        </p:blipFill>
        <p:spPr bwMode="auto">
          <a:xfrm>
            <a:off x="0" y="3223809"/>
            <a:ext cx="4845588" cy="3634191"/>
          </a:xfrm>
          <a:prstGeom prst="rect">
            <a:avLst/>
          </a:prstGeom>
          <a:noFill/>
        </p:spPr>
      </p:pic>
      <p:sp>
        <p:nvSpPr>
          <p:cNvPr id="10" name="TextBox 9"/>
          <p:cNvSpPr txBox="1"/>
          <p:nvPr/>
        </p:nvSpPr>
        <p:spPr>
          <a:xfrm>
            <a:off x="4832307" y="3441680"/>
            <a:ext cx="4311693" cy="3416320"/>
          </a:xfrm>
          <a:prstGeom prst="rect">
            <a:avLst/>
          </a:prstGeom>
          <a:noFill/>
        </p:spPr>
        <p:txBody>
          <a:bodyPr wrap="square" rtlCol="0">
            <a:spAutoFit/>
          </a:bodyPr>
          <a:lstStyle/>
          <a:p>
            <a:r>
              <a:rPr lang="en-US" sz="5400" dirty="0" smtClean="0"/>
              <a:t>Debrief Session after pre-test of  survey tool</a:t>
            </a:r>
            <a:endParaRPr lang="en-US" sz="5400" dirty="0"/>
          </a:p>
        </p:txBody>
      </p:sp>
    </p:spTree>
    <p:extLst>
      <p:ext uri="{BB962C8B-B14F-4D97-AF65-F5344CB8AC3E}">
        <p14:creationId xmlns:p14="http://schemas.microsoft.com/office/powerpoint/2010/main" val="3121951679"/>
      </p:ext>
    </p:extLst>
  </p:cSld>
  <p:clrMapOvr>
    <a:masterClrMapping/>
  </p:clrMapOvr>
  <p:transition>
    <p:pull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8229600" cy="1143000"/>
          </a:xfrm>
        </p:spPr>
        <p:txBody>
          <a:bodyPr/>
          <a:lstStyle/>
          <a:p>
            <a:r>
              <a:rPr lang="en-US" dirty="0" smtClean="0"/>
              <a:t>ACKNOWLEDGEMENTS</a:t>
            </a:r>
            <a:endParaRPr lang="en-US" dirty="0"/>
          </a:p>
        </p:txBody>
      </p:sp>
      <p:sp>
        <p:nvSpPr>
          <p:cNvPr id="3" name="Content Placeholder 2"/>
          <p:cNvSpPr>
            <a:spLocks noGrp="1"/>
          </p:cNvSpPr>
          <p:nvPr>
            <p:ph idx="1"/>
          </p:nvPr>
        </p:nvSpPr>
        <p:spPr>
          <a:xfrm>
            <a:off x="609600" y="2133600"/>
            <a:ext cx="8229600" cy="4525963"/>
          </a:xfrm>
        </p:spPr>
        <p:txBody>
          <a:bodyPr/>
          <a:lstStyle/>
          <a:p>
            <a:r>
              <a:rPr lang="en-US" dirty="0" smtClean="0"/>
              <a:t>Africa RISING Team, Tamale – Ghana:</a:t>
            </a:r>
          </a:p>
          <a:p>
            <a:pPr marL="0" indent="0">
              <a:buNone/>
            </a:pPr>
            <a:r>
              <a:rPr lang="en-US" sz="2000" dirty="0" smtClean="0"/>
              <a:t>Wilhelmina Ofori Duah, Fred Kizito,</a:t>
            </a:r>
            <a:r>
              <a:rPr lang="en-US" sz="2000" dirty="0"/>
              <a:t> </a:t>
            </a:r>
            <a:r>
              <a:rPr lang="en-US" sz="2000" dirty="0" smtClean="0"/>
              <a:t>Benedict Boyubie, </a:t>
            </a:r>
            <a:r>
              <a:rPr lang="en-US" sz="2000" dirty="0" err="1" smtClean="0"/>
              <a:t>Fuseini</a:t>
            </a:r>
            <a:r>
              <a:rPr lang="en-US" sz="2000" dirty="0" smtClean="0"/>
              <a:t> </a:t>
            </a:r>
            <a:r>
              <a:rPr lang="en-US" sz="2000" dirty="0" err="1" smtClean="0"/>
              <a:t>Dokurugu</a:t>
            </a:r>
            <a:r>
              <a:rPr lang="en-US" dirty="0" smtClean="0"/>
              <a:t> </a:t>
            </a:r>
          </a:p>
          <a:p>
            <a:pPr marL="0" indent="0">
              <a:buNone/>
            </a:pPr>
            <a:endParaRPr lang="en-US" dirty="0" smtClean="0"/>
          </a:p>
          <a:p>
            <a:r>
              <a:rPr lang="en-US" dirty="0" smtClean="0"/>
              <a:t>University of Cape Coast (</a:t>
            </a:r>
            <a:r>
              <a:rPr lang="en-US" dirty="0" err="1" smtClean="0"/>
              <a:t>YouthMappers</a:t>
            </a:r>
            <a:r>
              <a:rPr lang="en-US" dirty="0" smtClean="0"/>
              <a:t>):</a:t>
            </a:r>
          </a:p>
          <a:p>
            <a:pPr marL="0" indent="0">
              <a:buNone/>
            </a:pPr>
            <a:r>
              <a:rPr lang="en-US" sz="2000" dirty="0" smtClean="0"/>
              <a:t>Prince Odame, </a:t>
            </a:r>
            <a:r>
              <a:rPr lang="en-US" sz="2000" dirty="0"/>
              <a:t>E</a:t>
            </a:r>
            <a:r>
              <a:rPr lang="en-US" sz="2000" dirty="0" smtClean="0"/>
              <a:t>benezer Boateng, Sabina Abuga, Daniel Osei Agyeman, Confidence Kpodo</a:t>
            </a:r>
            <a:endParaRPr lang="en-US" sz="20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67591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75891" y="1905000"/>
            <a:ext cx="7620000" cy="1143000"/>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pPr algn="ctr"/>
            <a:r>
              <a:rPr lang="en-US" dirty="0">
                <a:solidFill>
                  <a:srgbClr val="156834"/>
                </a:solidFill>
                <a:latin typeface="Gill Sans" pitchFamily="34" charset="0"/>
              </a:rPr>
              <a:t>Thank You</a:t>
            </a:r>
          </a:p>
        </p:txBody>
      </p:sp>
    </p:spTree>
    <p:extLst>
      <p:ext uri="{BB962C8B-B14F-4D97-AF65-F5344CB8AC3E}">
        <p14:creationId xmlns:p14="http://schemas.microsoft.com/office/powerpoint/2010/main" val="390825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066800"/>
            <a:ext cx="8229600" cy="1143000"/>
          </a:xfrm>
        </p:spPr>
        <p:txBody>
          <a:bodyPr/>
          <a:lstStyle/>
          <a:p>
            <a:r>
              <a:rPr lang="en-US" dirty="0" smtClean="0"/>
              <a:t>INTRODUCTION</a:t>
            </a:r>
            <a:endParaRPr lang="en-US" dirty="0"/>
          </a:p>
        </p:txBody>
      </p:sp>
      <p:sp>
        <p:nvSpPr>
          <p:cNvPr id="3" name="Content Placeholder 2"/>
          <p:cNvSpPr>
            <a:spLocks noGrp="1"/>
          </p:cNvSpPr>
          <p:nvPr>
            <p:ph idx="1"/>
          </p:nvPr>
        </p:nvSpPr>
        <p:spPr>
          <a:xfrm>
            <a:off x="457200" y="1981200"/>
            <a:ext cx="8229600" cy="4525963"/>
          </a:xfrm>
        </p:spPr>
        <p:txBody>
          <a:bodyPr>
            <a:normAutofit/>
          </a:bodyPr>
          <a:lstStyle/>
          <a:p>
            <a:pPr algn="just"/>
            <a:r>
              <a:rPr lang="en-US" sz="1800" dirty="0" smtClean="0"/>
              <a:t>As part of Africa RISING’s goals to involve the youth in its programme, five (5) students from the University of Cape Coast under the event, Youth Mappers to Africa RISING Programme embarked on a visit to the Northern, Upper East and West regions of Ghana from 18 – 26 February to share experiences with averagely 216, farmers in all the three (3) regions, 72 per region.</a:t>
            </a:r>
          </a:p>
          <a:p>
            <a:endParaRPr lang="en-US" dirty="0" smtClean="0"/>
          </a:p>
          <a:p>
            <a:pPr algn="just"/>
            <a:r>
              <a:rPr lang="en-US" sz="1800" dirty="0" smtClean="0"/>
              <a:t>The aim of their visit was to collaborate with the Africa RISING team to:</a:t>
            </a:r>
          </a:p>
          <a:p>
            <a:pPr algn="just">
              <a:buFont typeface="Wingdings" pitchFamily="2" charset="2"/>
              <a:buChar char="Ø"/>
            </a:pPr>
            <a:r>
              <a:rPr lang="en-US" sz="1800" dirty="0" smtClean="0"/>
              <a:t>Map the location of Africa RISING intervention sites and take GPS coordinates, geo-locate and take crop field perimeters around all Africa RISING farmers as a means to ascertain recommendation domains from the acreages of food crops. </a:t>
            </a:r>
          </a:p>
          <a:p>
            <a:pPr algn="just">
              <a:buFont typeface="Wingdings" pitchFamily="2" charset="2"/>
              <a:buChar char="Ø"/>
            </a:pPr>
            <a:r>
              <a:rPr lang="en-US" sz="1800" dirty="0" smtClean="0"/>
              <a:t>Collect attribute data information for each farm to help with farmer profiling using the KOBO toolbox.</a:t>
            </a:r>
          </a:p>
          <a:p>
            <a:pPr>
              <a:buNone/>
            </a:pP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152947"/>
      </p:ext>
    </p:extLst>
  </p:cSld>
  <p:clrMapOvr>
    <a:masterClrMapping/>
  </p:clrMapOvr>
  <p:transition spd="slow">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172200"/>
            <a:ext cx="8229600" cy="685800"/>
          </a:xfrm>
        </p:spPr>
        <p:txBody>
          <a:bodyPr>
            <a:normAutofit fontScale="90000"/>
          </a:bodyPr>
          <a:lstStyle/>
          <a:p>
            <a:pPr algn="l"/>
            <a:r>
              <a:rPr lang="en-US" sz="3100" dirty="0" smtClean="0"/>
              <a:t>YouthMappers having initial meeting with Africa RISING staff  on February 18</a:t>
            </a:r>
            <a:r>
              <a:rPr lang="en-US" sz="3100" baseline="30000" dirty="0" smtClean="0"/>
              <a:t> </a:t>
            </a:r>
            <a:r>
              <a:rPr lang="en-US" sz="3100" dirty="0" smtClean="0"/>
              <a:t>at the IITA Office in Tamale</a:t>
            </a:r>
            <a:r>
              <a:rPr lang="en-US" dirty="0" smtClean="0"/>
              <a:t/>
            </a:r>
            <a:br>
              <a:rPr lang="en-US" dirty="0" smtClean="0"/>
            </a:br>
            <a:endParaRPr lang="en-US" dirty="0"/>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09602" y="2"/>
            <a:ext cx="7659223" cy="5743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330765"/>
      </p:ext>
    </p:extLst>
  </p:cSld>
  <p:clrMapOvr>
    <a:masterClrMapping/>
  </p:clrMapOvr>
  <p:transition spd="slow">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Larbi\Desktop\MINA OBYA - IITA\YOUTH MAPPERS PROGRAMME\IITA\IMG_297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0"/>
            <a:ext cx="8088699" cy="539246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09600" y="5410200"/>
            <a:ext cx="7768068" cy="1384995"/>
          </a:xfrm>
          <a:prstGeom prst="rect">
            <a:avLst/>
          </a:prstGeom>
          <a:noFill/>
        </p:spPr>
        <p:txBody>
          <a:bodyPr wrap="square" rtlCol="0">
            <a:spAutoFit/>
          </a:bodyPr>
          <a:lstStyle/>
          <a:p>
            <a:pPr algn="just"/>
            <a:r>
              <a:rPr lang="en-US" sz="2800" dirty="0" smtClean="0"/>
              <a:t>YouthMappers lead staff  in programming  of questionnaire for data collection on </a:t>
            </a:r>
            <a:r>
              <a:rPr lang="en-US" sz="2800" dirty="0" err="1" smtClean="0"/>
              <a:t>KoboCollect</a:t>
            </a:r>
            <a:r>
              <a:rPr lang="en-US" sz="2800" dirty="0" smtClean="0"/>
              <a:t> App</a:t>
            </a:r>
            <a:endParaRPr lang="en-US" sz="2800" dirty="0"/>
          </a:p>
        </p:txBody>
      </p:sp>
    </p:spTree>
    <p:extLst>
      <p:ext uri="{BB962C8B-B14F-4D97-AF65-F5344CB8AC3E}">
        <p14:creationId xmlns:p14="http://schemas.microsoft.com/office/powerpoint/2010/main" val="73830750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9144000" cy="1219200"/>
          </a:xfrm>
        </p:spPr>
        <p:txBody>
          <a:bodyPr>
            <a:normAutofit fontScale="90000"/>
          </a:bodyPr>
          <a:lstStyle/>
          <a:p>
            <a:pPr algn="just"/>
            <a:r>
              <a:rPr lang="en-US" dirty="0" smtClean="0"/>
              <a:t>Chief  Scientist and Research Technician being taken through picking of GPS coordinates using OSM Tracker App</a:t>
            </a:r>
            <a:r>
              <a:rPr lang="en-US" sz="2000" dirty="0" smtClean="0"/>
              <a:t/>
            </a:r>
            <a:br>
              <a:rPr lang="en-US" sz="2000" dirty="0" smtClean="0"/>
            </a:br>
            <a:endParaRPr lang="en-US" sz="2000" dirty="0"/>
          </a:p>
        </p:txBody>
      </p:sp>
      <p:pic>
        <p:nvPicPr>
          <p:cNvPr id="3077" name="Picture 5" descr="C:\Users\ALarbi\Desktop\MINA OBYA - IITA\YOUTH MAPPERS PROGRAMME\IITA\IMG_2999.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 y="2285993"/>
            <a:ext cx="4590870" cy="306228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ALarbi\Desktop\MINA OBYA - IITA\YOUTH MAPPERS PROGRAMME\IITA\IMG_300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0454" y="2286000"/>
            <a:ext cx="4553546" cy="303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037401"/>
      </p:ext>
    </p:extLst>
  </p:cSld>
  <p:clrMapOvr>
    <a:masterClrMapping/>
  </p:clrMapOvr>
  <p:transition spd="slow">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715000"/>
            <a:ext cx="8229600" cy="1143000"/>
          </a:xfrm>
        </p:spPr>
        <p:txBody>
          <a:bodyPr>
            <a:normAutofit fontScale="90000"/>
          </a:bodyPr>
          <a:lstStyle/>
          <a:p>
            <a:pPr algn="just"/>
            <a:r>
              <a:rPr lang="en-US" dirty="0" smtClean="0"/>
              <a:t>YouthMappers arrive in </a:t>
            </a:r>
            <a:r>
              <a:rPr lang="en-US" dirty="0" err="1" smtClean="0"/>
              <a:t>Tibali</a:t>
            </a:r>
            <a:r>
              <a:rPr lang="en-US" dirty="0" smtClean="0"/>
              <a:t> for pre-testing of tool</a:t>
            </a:r>
            <a:endParaRPr lang="en-US" dirty="0"/>
          </a:p>
        </p:txBody>
      </p:sp>
      <p:pic>
        <p:nvPicPr>
          <p:cNvPr id="5123"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3398" y="-1"/>
            <a:ext cx="8150920" cy="543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047228"/>
      </p:ext>
    </p:extLst>
  </p:cSld>
  <p:clrMapOvr>
    <a:masterClrMapping/>
  </p:clrMapOvr>
  <p:transition>
    <p:pull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IITA AFRICA\Desktop\1. PICTURE STORY\IITA\IMG_3945.jpg"/>
          <p:cNvPicPr>
            <a:picLocks noChangeAspect="1" noChangeArrowheads="1"/>
          </p:cNvPicPr>
          <p:nvPr/>
        </p:nvPicPr>
        <p:blipFill>
          <a:blip r:embed="rId2" cstate="print"/>
          <a:srcRect/>
          <a:stretch>
            <a:fillRect/>
          </a:stretch>
        </p:blipFill>
        <p:spPr bwMode="auto">
          <a:xfrm>
            <a:off x="-1" y="-4"/>
            <a:ext cx="5372283" cy="3581522"/>
          </a:xfrm>
          <a:prstGeom prst="rect">
            <a:avLst/>
          </a:prstGeom>
          <a:noFill/>
        </p:spPr>
      </p:pic>
      <p:pic>
        <p:nvPicPr>
          <p:cNvPr id="3075" name="Picture 3" descr="C:\Users\IITA AFRICA\Desktop\1. PICTURE STORY\IITA\IMG_3947.jpg"/>
          <p:cNvPicPr>
            <a:picLocks noChangeAspect="1" noChangeArrowheads="1"/>
          </p:cNvPicPr>
          <p:nvPr/>
        </p:nvPicPr>
        <p:blipFill>
          <a:blip r:embed="rId3" cstate="print"/>
          <a:srcRect/>
          <a:stretch>
            <a:fillRect/>
          </a:stretch>
        </p:blipFill>
        <p:spPr bwMode="auto">
          <a:xfrm>
            <a:off x="4245742" y="3592495"/>
            <a:ext cx="4898258" cy="3265505"/>
          </a:xfrm>
          <a:prstGeom prst="rect">
            <a:avLst/>
          </a:prstGeom>
          <a:noFill/>
        </p:spPr>
      </p:pic>
      <p:sp>
        <p:nvSpPr>
          <p:cNvPr id="4" name="TextBox 3"/>
          <p:cNvSpPr txBox="1"/>
          <p:nvPr/>
        </p:nvSpPr>
        <p:spPr>
          <a:xfrm>
            <a:off x="5410201" y="0"/>
            <a:ext cx="3733800" cy="2062103"/>
          </a:xfrm>
          <a:prstGeom prst="rect">
            <a:avLst/>
          </a:prstGeom>
          <a:noFill/>
        </p:spPr>
        <p:txBody>
          <a:bodyPr wrap="square" rtlCol="0">
            <a:spAutoFit/>
          </a:bodyPr>
          <a:lstStyle/>
          <a:p>
            <a:endParaRPr lang="en-US" sz="3200" dirty="0" smtClean="0"/>
          </a:p>
          <a:p>
            <a:r>
              <a:rPr lang="en-US" sz="3200" dirty="0" smtClean="0"/>
              <a:t>Training of field interpretators on the survey tool</a:t>
            </a:r>
            <a:endParaRPr lang="en-US" sz="3200" dirty="0"/>
          </a:p>
        </p:txBody>
      </p:sp>
      <p:sp>
        <p:nvSpPr>
          <p:cNvPr id="5" name="TextBox 4"/>
          <p:cNvSpPr txBox="1"/>
          <p:nvPr/>
        </p:nvSpPr>
        <p:spPr>
          <a:xfrm>
            <a:off x="1" y="3657600"/>
            <a:ext cx="4191000" cy="2862322"/>
          </a:xfrm>
          <a:prstGeom prst="rect">
            <a:avLst/>
          </a:prstGeom>
          <a:noFill/>
        </p:spPr>
        <p:txBody>
          <a:bodyPr wrap="square" rtlCol="0">
            <a:spAutoFit/>
          </a:bodyPr>
          <a:lstStyle/>
          <a:p>
            <a:pPr algn="just"/>
            <a:r>
              <a:rPr lang="en-US" sz="3600" dirty="0" smtClean="0"/>
              <a:t>Research Technician (seated) and a field </a:t>
            </a:r>
            <a:r>
              <a:rPr lang="en-US" sz="3600" dirty="0" err="1" smtClean="0"/>
              <a:t>interpretator</a:t>
            </a:r>
            <a:r>
              <a:rPr lang="en-US" sz="3600" dirty="0" smtClean="0"/>
              <a:t> trying their hands on the tool</a:t>
            </a:r>
            <a:endParaRPr lang="en-US" sz="3600" dirty="0"/>
          </a:p>
        </p:txBody>
      </p:sp>
      <p:sp>
        <p:nvSpPr>
          <p:cNvPr id="6" name="Right Arrow 5"/>
          <p:cNvSpPr/>
          <p:nvPr/>
        </p:nvSpPr>
        <p:spPr>
          <a:xfrm>
            <a:off x="990600" y="5943600"/>
            <a:ext cx="31242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p:cNvSpPr/>
          <p:nvPr/>
        </p:nvSpPr>
        <p:spPr>
          <a:xfrm>
            <a:off x="5486400" y="2286000"/>
            <a:ext cx="2514600"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IITA AFRICA\Desktop\1. PICTURE STORY\IITA\IMG_3980.jpg"/>
          <p:cNvPicPr>
            <a:picLocks noChangeAspect="1" noChangeArrowheads="1"/>
          </p:cNvPicPr>
          <p:nvPr/>
        </p:nvPicPr>
        <p:blipFill>
          <a:blip r:embed="rId2" cstate="print"/>
          <a:srcRect/>
          <a:stretch>
            <a:fillRect/>
          </a:stretch>
        </p:blipFill>
        <p:spPr bwMode="auto">
          <a:xfrm>
            <a:off x="0" y="959022"/>
            <a:ext cx="9164483" cy="6109655"/>
          </a:xfrm>
          <a:prstGeom prst="rect">
            <a:avLst/>
          </a:prstGeom>
          <a:noFill/>
        </p:spPr>
      </p:pic>
      <p:sp>
        <p:nvSpPr>
          <p:cNvPr id="4" name="TextBox 3"/>
          <p:cNvSpPr txBox="1"/>
          <p:nvPr/>
        </p:nvSpPr>
        <p:spPr>
          <a:xfrm>
            <a:off x="0" y="0"/>
            <a:ext cx="9144000" cy="830997"/>
          </a:xfrm>
          <a:prstGeom prst="rect">
            <a:avLst/>
          </a:prstGeom>
          <a:noFill/>
        </p:spPr>
        <p:txBody>
          <a:bodyPr wrap="square" rtlCol="0">
            <a:spAutoFit/>
          </a:bodyPr>
          <a:lstStyle/>
          <a:p>
            <a:r>
              <a:rPr lang="en-US" sz="2400" dirty="0" smtClean="0"/>
              <a:t>AR staff and YouthMappers Exchange pleasantries with Africa RISING beneficiaries</a:t>
            </a:r>
            <a:endParaRPr lang="en-US" sz="2400" dirty="0"/>
          </a:p>
        </p:txBody>
      </p:sp>
    </p:spTree>
  </p:cSld>
  <p:clrMapOvr>
    <a:masterClrMapping/>
  </p:clrMapOvr>
  <p:transition>
    <p:pull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descr="C:\Users\ALarbi\Desktop\MINA OBYA - IITA\YOUTH MAPPERS PROGRAMME\IITA\IMG_304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4"/>
            <a:ext cx="4217629" cy="2813318"/>
          </a:xfrm>
          <a:prstGeom prst="rect">
            <a:avLst/>
          </a:prstGeom>
          <a:noFill/>
          <a:extLst>
            <a:ext uri="{909E8E84-426E-40DD-AFC4-6F175D3DCCD1}">
              <a14:hiddenFill xmlns:a14="http://schemas.microsoft.com/office/drawing/2010/main">
                <a:solidFill>
                  <a:srgbClr val="FFFFFF"/>
                </a:solidFill>
              </a14:hiddenFill>
            </a:ext>
          </a:extLst>
        </p:spPr>
      </p:pic>
      <p:pic>
        <p:nvPicPr>
          <p:cNvPr id="6151" name="Picture 7" descr="C:\Users\ALarbi\Desktop\MINA OBYA - IITA\YOUTH MAPPERS PROGRAMME\IITA\IMG_305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969992"/>
            <a:ext cx="4329601" cy="28880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IITA AFRICA\Desktop\1. PICTURE STORY\IITA\IMG_4014.jpg"/>
          <p:cNvPicPr>
            <a:picLocks noChangeAspect="1" noChangeArrowheads="1"/>
          </p:cNvPicPr>
          <p:nvPr/>
        </p:nvPicPr>
        <p:blipFill>
          <a:blip r:embed="rId4" cstate="print"/>
          <a:srcRect/>
          <a:stretch>
            <a:fillRect/>
          </a:stretch>
        </p:blipFill>
        <p:spPr bwMode="auto">
          <a:xfrm>
            <a:off x="4877775" y="0"/>
            <a:ext cx="4266225" cy="2844150"/>
          </a:xfrm>
          <a:prstGeom prst="rect">
            <a:avLst/>
          </a:prstGeom>
          <a:noFill/>
        </p:spPr>
      </p:pic>
      <p:pic>
        <p:nvPicPr>
          <p:cNvPr id="5123" name="Picture 3" descr="C:\Users\IITA AFRICA\Desktop\1. PICTURE STORY\IITA\IMG_4016.jpg"/>
          <p:cNvPicPr>
            <a:picLocks noChangeAspect="1" noChangeArrowheads="1"/>
          </p:cNvPicPr>
          <p:nvPr/>
        </p:nvPicPr>
        <p:blipFill>
          <a:blip r:embed="rId5" cstate="print"/>
          <a:srcRect/>
          <a:stretch>
            <a:fillRect/>
          </a:stretch>
        </p:blipFill>
        <p:spPr bwMode="auto">
          <a:xfrm>
            <a:off x="4719767" y="3908511"/>
            <a:ext cx="4424233" cy="2949489"/>
          </a:xfrm>
          <a:prstGeom prst="rect">
            <a:avLst/>
          </a:prstGeom>
          <a:noFill/>
        </p:spPr>
      </p:pic>
      <p:sp>
        <p:nvSpPr>
          <p:cNvPr id="7" name="TextBox 6"/>
          <p:cNvSpPr txBox="1"/>
          <p:nvPr/>
        </p:nvSpPr>
        <p:spPr>
          <a:xfrm>
            <a:off x="0" y="2971800"/>
            <a:ext cx="9144000" cy="1015663"/>
          </a:xfrm>
          <a:prstGeom prst="rect">
            <a:avLst/>
          </a:prstGeom>
          <a:noFill/>
        </p:spPr>
        <p:txBody>
          <a:bodyPr wrap="square" rtlCol="0">
            <a:spAutoFit/>
          </a:bodyPr>
          <a:lstStyle/>
          <a:p>
            <a:pPr algn="just"/>
            <a:r>
              <a:rPr lang="en-US" sz="2000" dirty="0" smtClean="0"/>
              <a:t>Africa RISING beneficiaries being interviewed on project activities; </a:t>
            </a:r>
          </a:p>
          <a:p>
            <a:pPr algn="just"/>
            <a:r>
              <a:rPr lang="en-US" sz="2000" dirty="0" smtClean="0"/>
              <a:t>Top and bottom right is Northern Region and top and bottom left is Upper West Region</a:t>
            </a:r>
            <a:endParaRPr lang="en-US" sz="2000" dirty="0"/>
          </a:p>
        </p:txBody>
      </p:sp>
    </p:spTree>
    <p:extLst>
      <p:ext uri="{BB962C8B-B14F-4D97-AF65-F5344CB8AC3E}">
        <p14:creationId xmlns:p14="http://schemas.microsoft.com/office/powerpoint/2010/main" val="4125703390"/>
      </p:ext>
    </p:extLst>
  </p:cSld>
  <p:clrMapOvr>
    <a:masterClrMapping/>
  </p:clrMapOvr>
  <p:transition>
    <p:pull dir="u"/>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Presentation3" id="{ED7DE2DF-E474-4BAC-9361-5826CB4712A3}" vid="{1374483B-9A9E-4D79-9057-3943A17399E5}"/>
    </a:ext>
  </a:extLst>
</a:theme>
</file>

<file path=ppt/theme/theme3.xml><?xml version="1.0" encoding="utf-8"?>
<a:theme xmlns:a="http://schemas.openxmlformats.org/drawingml/2006/main" name="Africa RISING presentation_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extLst>
    <a:ext uri="{05A4C25C-085E-4340-85A3-A5531E510DB2}">
      <thm15:themeFamily xmlns="" xmlns:thm15="http://schemas.microsoft.com/office/thememl/2012/main" name="Presentation3" id="{ED7DE2DF-E474-4BAC-9361-5826CB4712A3}" vid="{C8A89AE2-0F92-40D4-A237-911D7B474A7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614</TotalTime>
  <Words>375</Words>
  <Application>Microsoft Office PowerPoint</Application>
  <PresentationFormat>On-screen Show (4:3)</PresentationFormat>
  <Paragraphs>32</Paragraphs>
  <Slides>13</Slides>
  <Notes>2</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Office Theme</vt:lpstr>
      <vt:lpstr>1_Custom Design</vt:lpstr>
      <vt:lpstr>Africa RISING presentation_template</vt:lpstr>
      <vt:lpstr>PowerPoint Presentation</vt:lpstr>
      <vt:lpstr>INTRODUCTION</vt:lpstr>
      <vt:lpstr>YouthMappers having initial meeting with Africa RISING staff  on February 18 at the IITA Office in Tamale </vt:lpstr>
      <vt:lpstr>PowerPoint Presentation</vt:lpstr>
      <vt:lpstr>Chief  Scientist and Research Technician being taken through picking of GPS coordinates using OSM Tracker App </vt:lpstr>
      <vt:lpstr>YouthMappers arrive in Tibali for pre-testing of tool</vt:lpstr>
      <vt:lpstr>PowerPoint Presentation</vt:lpstr>
      <vt:lpstr>PowerPoint Presentation</vt:lpstr>
      <vt:lpstr>PowerPoint Presentation</vt:lpstr>
      <vt:lpstr>PowerPoint Presentation</vt:lpstr>
      <vt:lpstr>PowerPoint Presentation</vt:lpstr>
      <vt:lpstr>ACKNOWLEDGEMENTS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ALarbi</dc:creator>
  <cp:lastModifiedBy>ALarbi</cp:lastModifiedBy>
  <cp:revision>37</cp:revision>
  <dcterms:created xsi:type="dcterms:W3CDTF">2019-05-03T10:51:11Z</dcterms:created>
  <dcterms:modified xsi:type="dcterms:W3CDTF">2019-05-06T15:37:09Z</dcterms:modified>
</cp:coreProperties>
</file>